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335" r:id="rId4"/>
    <p:sldId id="336" r:id="rId5"/>
    <p:sldId id="327" r:id="rId6"/>
    <p:sldId id="257" r:id="rId7"/>
    <p:sldId id="318" r:id="rId8"/>
    <p:sldId id="332" r:id="rId9"/>
    <p:sldId id="321" r:id="rId10"/>
    <p:sldId id="326" r:id="rId11"/>
    <p:sldId id="322" r:id="rId12"/>
    <p:sldId id="280" r:id="rId13"/>
    <p:sldId id="337" r:id="rId14"/>
    <p:sldId id="334" r:id="rId15"/>
    <p:sldId id="338" r:id="rId16"/>
    <p:sldId id="339" r:id="rId17"/>
    <p:sldId id="319" r:id="rId18"/>
    <p:sldId id="328" r:id="rId19"/>
    <p:sldId id="341" r:id="rId20"/>
    <p:sldId id="333" r:id="rId21"/>
    <p:sldId id="324" r:id="rId22"/>
    <p:sldId id="340" r:id="rId23"/>
    <p:sldId id="342" r:id="rId24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246516-D1C0-0E97-B572-81D97AC362EF}" name="Kristina Skjødt" initials="KS" userId="S::KSB@kombit.dk::ddaaaeb9-12dd-4e6d-a87a-05de5582178a" providerId="AD"/>
  <p188:author id="{A4F98680-FEF6-4908-CB7E-80157D23AF26}" name="Tom Bøgeskov" initials="TB" userId="S::TOB@kombit.dk::90222075-ac5b-4978-9f1f-c35a1b8c6b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F6F6F6"/>
    <a:srgbClr val="CCC09E"/>
    <a:srgbClr val="F3EFE0"/>
    <a:srgbClr val="D6D6D6"/>
    <a:srgbClr val="E30613"/>
    <a:srgbClr val="111111"/>
    <a:srgbClr val="FEB74B"/>
    <a:srgbClr val="F2F7FA"/>
    <a:srgbClr val="004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5"/>
  </p:normalViewPr>
  <p:slideViewPr>
    <p:cSldViewPr snapToObjects="1">
      <p:cViewPr varScale="1">
        <p:scale>
          <a:sx n="83" d="100"/>
          <a:sy n="83" d="100"/>
        </p:scale>
        <p:origin x="784" y="60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øgeskov" userId="90222075-ac5b-4978-9f1f-c35a1b8c6b10" providerId="ADAL" clId="{0A785DFE-A3F3-44A5-9FB2-DBBE11893788}"/>
    <pc:docChg chg="delSld">
      <pc:chgData name="Tom Bøgeskov" userId="90222075-ac5b-4978-9f1f-c35a1b8c6b10" providerId="ADAL" clId="{0A785DFE-A3F3-44A5-9FB2-DBBE11893788}" dt="2025-04-07T09:20:28.789" v="1" actId="47"/>
      <pc:docMkLst>
        <pc:docMk/>
      </pc:docMkLst>
      <pc:sldChg chg="del">
        <pc:chgData name="Tom Bøgeskov" userId="90222075-ac5b-4978-9f1f-c35a1b8c6b10" providerId="ADAL" clId="{0A785DFE-A3F3-44A5-9FB2-DBBE11893788}" dt="2025-04-07T09:20:28.789" v="1" actId="47"/>
        <pc:sldMkLst>
          <pc:docMk/>
          <pc:sldMk cId="953397891" sldId="281"/>
        </pc:sldMkLst>
      </pc:sldChg>
      <pc:sldChg chg="del">
        <pc:chgData name="Tom Bøgeskov" userId="90222075-ac5b-4978-9f1f-c35a1b8c6b10" providerId="ADAL" clId="{0A785DFE-A3F3-44A5-9FB2-DBBE11893788}" dt="2025-04-07T09:20:25.438" v="0" actId="47"/>
        <pc:sldMkLst>
          <pc:docMk/>
          <pc:sldMk cId="440711830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fld id="{423F1D11-0C21-7748-9423-5BA4F311B965}" type="datetimeFigureOut">
              <a:rPr lang="da-DK" smtClean="0"/>
              <a:pPr/>
              <a:t>07-04-2025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fld id="{732F1CDE-5D83-9F4B-8CB9-2EF3BC0A18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36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Lise Jess Desfeux: Ishøj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Linne: lcara@ishoj.dk</a:t>
            </a:r>
            <a:endParaRPr lang="da-DK" dirty="0"/>
          </a:p>
          <a:p>
            <a:r>
              <a:rPr lang="da-DK" dirty="0">
                <a:sym typeface="Wingdings" panose="05000000000000000000" pitchFamily="2" charset="2"/>
              </a:rPr>
              <a:t> Opfordre til at deltage – vi blive bedre i KOMBIT og kan bedre leverer relevant indhold til </a:t>
            </a:r>
            <a:r>
              <a:rPr lang="da-DK" dirty="0" err="1">
                <a:sym typeface="Wingdings" panose="05000000000000000000" pitchFamily="2" charset="2"/>
              </a:rPr>
              <a:t>jerr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085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90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 userDrawn="1">
          <p15:clr>
            <a:srgbClr val="FBAE40"/>
          </p15:clr>
        </p15:guide>
        <p15:guide id="2" orient="horz" pos="5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025"/>
              </a:lnSpc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dirty="0"/>
              <a:t>4/7/2025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9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9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77EC8576-0A38-6769-42D1-8B5E6AD53A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5906595F-88BF-36BE-8F21-A36BEB580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6216" y="163564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954D426C-919B-F18D-AB1A-C6AEB7F34A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5">
            <a:extLst>
              <a:ext uri="{FF2B5EF4-FFF2-40B4-BE49-F238E27FC236}">
                <a16:creationId xmlns:a16="http://schemas.microsoft.com/office/drawing/2014/main" id="{53BEA6E0-35DA-9638-DF8F-3D83566A5C1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516216" y="2975896"/>
            <a:ext cx="1188000" cy="118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10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  <p:sldLayoutId id="2147483844" r:id="rId24"/>
    <p:sldLayoutId id="2147483845" r:id="rId25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orient="horz" pos="289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 userDrawn="1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5647" userDrawn="1">
          <p15:clr>
            <a:srgbClr val="F26B43"/>
          </p15:clr>
        </p15:guide>
        <p15:guide id="14" orient="horz" pos="123" userDrawn="1">
          <p15:clr>
            <a:srgbClr val="F26B43"/>
          </p15:clr>
        </p15:guide>
        <p15:guide id="15" orient="horz" pos="214" userDrawn="1">
          <p15:clr>
            <a:srgbClr val="F26B43"/>
          </p15:clr>
        </p15:guide>
        <p15:guide id="16" orient="horz" pos="305" userDrawn="1">
          <p15:clr>
            <a:srgbClr val="F26B43"/>
          </p15:clr>
        </p15:guide>
        <p15:guide id="17" pos="32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mailto:tob@kombit.d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0091-2181-3887-5B14-335E4F1F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U:KFS grundfortælling og status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DF1B0C-FBEE-96A0-1EBC-A920F8DCB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4. April 2025</a:t>
            </a:r>
          </a:p>
          <a:p>
            <a:r>
              <a:rPr lang="da-DK" dirty="0"/>
              <a:t>TOB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8BDBAEC-CA3C-0C29-AB73-D4C8AF35C2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32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E8493-B3A3-C2AD-4FCA-E5BFDA4D1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1002" y="708719"/>
            <a:ext cx="6129344" cy="473421"/>
          </a:xfrm>
        </p:spPr>
        <p:txBody>
          <a:bodyPr/>
          <a:lstStyle/>
          <a:p>
            <a:pPr lvl="0"/>
            <a:r>
              <a:rPr lang="da-DK" sz="2025"/>
              <a:t>Udfasning - systemoverblik - forudsætningsløsninger</a:t>
            </a: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5734DE99-DB8E-C7F3-59AF-7E05075D5BA1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48167015"/>
              </p:ext>
            </p:extLst>
          </p:nvPr>
        </p:nvGraphicFramePr>
        <p:xfrm>
          <a:off x="395536" y="699542"/>
          <a:ext cx="8451058" cy="305264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97682">
                  <a:extLst>
                    <a:ext uri="{9D8B030D-6E8A-4147-A177-3AD203B41FA5}">
                      <a16:colId xmlns:a16="http://schemas.microsoft.com/office/drawing/2014/main" val="1936919056"/>
                    </a:ext>
                  </a:extLst>
                </a:gridCol>
                <a:gridCol w="638422">
                  <a:extLst>
                    <a:ext uri="{9D8B030D-6E8A-4147-A177-3AD203B41FA5}">
                      <a16:colId xmlns:a16="http://schemas.microsoft.com/office/drawing/2014/main" val="2275194379"/>
                    </a:ext>
                  </a:extLst>
                </a:gridCol>
                <a:gridCol w="857511">
                  <a:extLst>
                    <a:ext uri="{9D8B030D-6E8A-4147-A177-3AD203B41FA5}">
                      <a16:colId xmlns:a16="http://schemas.microsoft.com/office/drawing/2014/main" val="1350059488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243637496"/>
                    </a:ext>
                  </a:extLst>
                </a:gridCol>
                <a:gridCol w="655434">
                  <a:extLst>
                    <a:ext uri="{9D8B030D-6E8A-4147-A177-3AD203B41FA5}">
                      <a16:colId xmlns:a16="http://schemas.microsoft.com/office/drawing/2014/main" val="2514102141"/>
                    </a:ext>
                  </a:extLst>
                </a:gridCol>
                <a:gridCol w="1278470">
                  <a:extLst>
                    <a:ext uri="{9D8B030D-6E8A-4147-A177-3AD203B41FA5}">
                      <a16:colId xmlns:a16="http://schemas.microsoft.com/office/drawing/2014/main" val="2724315717"/>
                    </a:ext>
                  </a:extLst>
                </a:gridCol>
                <a:gridCol w="1778558">
                  <a:extLst>
                    <a:ext uri="{9D8B030D-6E8A-4147-A177-3AD203B41FA5}">
                      <a16:colId xmlns:a16="http://schemas.microsoft.com/office/drawing/2014/main" val="735954590"/>
                    </a:ext>
                  </a:extLst>
                </a:gridCol>
                <a:gridCol w="1489668">
                  <a:extLst>
                    <a:ext uri="{9D8B030D-6E8A-4147-A177-3AD203B41FA5}">
                      <a16:colId xmlns:a16="http://schemas.microsoft.com/office/drawing/2014/main" val="3016339538"/>
                    </a:ext>
                  </a:extLst>
                </a:gridCol>
                <a:gridCol w="807243">
                  <a:extLst>
                    <a:ext uri="{9D8B030D-6E8A-4147-A177-3AD203B41FA5}">
                      <a16:colId xmlns:a16="http://schemas.microsoft.com/office/drawing/2014/main" val="1923480138"/>
                    </a:ext>
                  </a:extLst>
                </a:gridCol>
              </a:tblGrid>
              <a:tr h="408496"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Nr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Fag-løsning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Afregnings-metode</a:t>
                      </a:r>
                    </a:p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Opsigelsesvarsel</a:t>
                      </a:r>
                    </a:p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Last mover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Bemærkning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Forventet opsigelse </a:t>
                      </a:r>
                    </a:p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Status og tiltag</a:t>
                      </a:r>
                      <a:endParaRPr lang="da-DK" sz="800"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94219715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P-Data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Trappemodel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6 måneder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Valg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ESR trin udløst 01.07.2024 i henhold til aftaler. Valg trin udløses 30/9-25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/>
                        <a:t>VALG  oktober 2025 – Opsiges 6 måned forud.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Opsagt 31/3-25 med ikrafttrædelse 30/9-25</a:t>
                      </a:r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146735325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4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KSP/CICS/LOS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Trappemodel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6 måneder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ESR eller Valg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dirty="0"/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ESR ved </a:t>
                      </a:r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udgang af 2026 </a:t>
                      </a:r>
                      <a:r>
                        <a:rPr lang="da-DK" sz="800" i="1" dirty="0">
                          <a:solidFill>
                            <a:schemeClr val="tx1"/>
                          </a:solidFill>
                        </a:rPr>
                        <a:t>eller VALG </a:t>
                      </a:r>
                      <a:r>
                        <a:rPr lang="da-DK" sz="800" i="1" dirty="0"/>
                        <a:t>ca. november 2025 – Senest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i="1" dirty="0"/>
                        <a:t>Opsiges </a:t>
                      </a:r>
                      <a:r>
                        <a:rPr lang="da-DK" sz="800" i="1" dirty="0" err="1"/>
                        <a:t>ifbn</a:t>
                      </a:r>
                      <a:r>
                        <a:rPr lang="da-DK" sz="800" i="1" dirty="0">
                          <a:solidFill>
                            <a:schemeClr val="tx1"/>
                          </a:solidFill>
                        </a:rPr>
                        <a:t>. med ESR</a:t>
                      </a:r>
                      <a:endParaRPr lang="da-DK" sz="800" i="1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da-DK" sz="800" i="1" dirty="0"/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73063"/>
                  </a:ext>
                </a:extLst>
              </a:tr>
              <a:tr h="882113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KMD Doc2Archive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 err="1"/>
                        <a:t>Forbrugsafreg</a:t>
                      </a:r>
                      <a:r>
                        <a:rPr lang="da-DK" sz="800" dirty="0"/>
                        <a:t>-net model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6 måneder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ESR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Der arbejdes på en løsningsmodel (slette programmel) ift. arkivering ift. fagsystemerne.  </a:t>
                      </a:r>
                    </a:p>
                    <a:p>
                      <a:pPr lvl="0"/>
                      <a:endParaRPr lang="da-DK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ESR ved udgang af 2026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/>
                        <a:t>Afleveringer til slutarkiver. Proces forløb aftalt og igangsat, For alle leverancer med månedlig opfølgning i samarbejde med KL. Se efterfølgende slides vedr. arkivering.</a:t>
                      </a:r>
                    </a:p>
                    <a:p>
                      <a:pPr lvl="0"/>
                      <a:endParaRPr lang="da-DK" sz="800" i="1" dirty="0"/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3916671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6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KMD Udbetaling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 err="1"/>
                        <a:t>Forbrugsafreg</a:t>
                      </a:r>
                      <a:r>
                        <a:rPr lang="da-DK" sz="800" dirty="0"/>
                        <a:t>-net model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12 måneder, Opsigelse forventelig 2026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KSD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Forventet opsigelse 2025 med effekt i 2026 – Erstattes af ny kommunal ejet udbetalingskomponent 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i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>
                        <a:solidFill>
                          <a:srgbClr val="00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88257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CA50F660-11E8-D0A1-94B1-2F443F3C005B}"/>
              </a:ext>
            </a:extLst>
          </p:cNvPr>
          <p:cNvSpPr txBox="1"/>
          <p:nvPr/>
        </p:nvSpPr>
        <p:spPr>
          <a:xfrm rot="16200000">
            <a:off x="35497" y="331353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b="1" kern="0" dirty="0">
                <a:latin typeface="Neue Haas Grotesk Text Pro" panose="020B0504020202020204" pitchFamily="34" charset="77"/>
                <a:cs typeface="Arial"/>
              </a:rPr>
              <a:t> Oversigt over forudsætningssystemer og økonomi april 2025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F622418-FAAC-E419-5523-3B0972625EB5}"/>
              </a:ext>
            </a:extLst>
          </p:cNvPr>
          <p:cNvSpPr txBox="1"/>
          <p:nvPr/>
        </p:nvSpPr>
        <p:spPr>
          <a:xfrm>
            <a:off x="755576" y="48039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endParaRPr lang="da-DK" sz="1000" kern="0" dirty="0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94A16E1-FE36-69FF-98C2-5D3327282E10}"/>
              </a:ext>
            </a:extLst>
          </p:cNvPr>
          <p:cNvSpPr txBox="1"/>
          <p:nvPr/>
        </p:nvSpPr>
        <p:spPr>
          <a:xfrm>
            <a:off x="8100392" y="411510"/>
            <a:ext cx="914400" cy="10584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endParaRPr lang="da-DK" sz="1000" kern="0" dirty="0">
              <a:highlight>
                <a:srgbClr val="FFFF00"/>
              </a:highlight>
              <a:latin typeface="Neue Haas Grotesk Tex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90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951CA879-621F-4667-98ED-93A802D7A5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951CA879-621F-4667-98ED-93A802D7A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4EFCE7C7-54FF-429B-AB46-695C631668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2250" dirty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749326-DEAB-401F-AC19-8C78027E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3577"/>
            <a:ext cx="8207375" cy="647973"/>
          </a:xfrm>
        </p:spPr>
        <p:txBody>
          <a:bodyPr/>
          <a:lstStyle/>
          <a:p>
            <a:r>
              <a:rPr lang="da-DK" dirty="0"/>
              <a:t>Reduktioner pr. løsning </a:t>
            </a:r>
            <a:r>
              <a:rPr lang="da-DK" sz="1600" dirty="0"/>
              <a:t>(ESR besparelser P+V data er slået igennem pr. 30/6-24 – KMD Valg besparelser pr. 1/10-25)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7CF91527-A724-4BEC-9638-F0299A766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418734"/>
              </p:ext>
            </p:extLst>
          </p:nvPr>
        </p:nvGraphicFramePr>
        <p:xfrm>
          <a:off x="423016" y="647823"/>
          <a:ext cx="8492385" cy="437219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1761">
                  <a:extLst>
                    <a:ext uri="{9D8B030D-6E8A-4147-A177-3AD203B41FA5}">
                      <a16:colId xmlns:a16="http://schemas.microsoft.com/office/drawing/2014/main" val="1402470719"/>
                    </a:ext>
                  </a:extLst>
                </a:gridCol>
                <a:gridCol w="1705156">
                  <a:extLst>
                    <a:ext uri="{9D8B030D-6E8A-4147-A177-3AD203B41FA5}">
                      <a16:colId xmlns:a16="http://schemas.microsoft.com/office/drawing/2014/main" val="3017739483"/>
                    </a:ext>
                  </a:extLst>
                </a:gridCol>
                <a:gridCol w="1705156">
                  <a:extLst>
                    <a:ext uri="{9D8B030D-6E8A-4147-A177-3AD203B41FA5}">
                      <a16:colId xmlns:a16="http://schemas.microsoft.com/office/drawing/2014/main" val="2281690303"/>
                    </a:ext>
                  </a:extLst>
                </a:gridCol>
                <a:gridCol w="1705156">
                  <a:extLst>
                    <a:ext uri="{9D8B030D-6E8A-4147-A177-3AD203B41FA5}">
                      <a16:colId xmlns:a16="http://schemas.microsoft.com/office/drawing/2014/main" val="119188918"/>
                    </a:ext>
                  </a:extLst>
                </a:gridCol>
                <a:gridCol w="1705156">
                  <a:extLst>
                    <a:ext uri="{9D8B030D-6E8A-4147-A177-3AD203B41FA5}">
                      <a16:colId xmlns:a16="http://schemas.microsoft.com/office/drawing/2014/main" val="2722394517"/>
                    </a:ext>
                  </a:extLst>
                </a:gridCol>
              </a:tblGrid>
              <a:tr h="287329">
                <a:tc rowSpan="2">
                  <a:txBody>
                    <a:bodyPr/>
                    <a:lstStyle/>
                    <a:p>
                      <a:r>
                        <a:rPr lang="da-DK" sz="1400" dirty="0"/>
                        <a:t>KMD Fagsystem</a:t>
                      </a:r>
                    </a:p>
                  </a:txBody>
                  <a:tcPr marL="68580" marR="68580" marT="34290" marB="3429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Forudsætningssystemer</a:t>
                      </a:r>
                    </a:p>
                  </a:txBody>
                  <a:tcPr marL="68580" marR="68580" marT="34290" marB="34290"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320544"/>
                  </a:ext>
                </a:extLst>
              </a:tr>
              <a:tr h="287329">
                <a:tc vMerge="1">
                  <a:txBody>
                    <a:bodyPr/>
                    <a:lstStyle/>
                    <a:p>
                      <a:endParaRPr lang="da-DK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P-data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KMD V-data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KMD Indkomst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KSP/CICS og LOS</a:t>
                      </a:r>
                      <a:endParaRPr lang="da-DK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61472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Opus Barsel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3 %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7 %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3 %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2 %</a:t>
                      </a:r>
                    </a:p>
                  </a:txBody>
                  <a:tcPr marL="68580" marR="68580" marT="34290" marB="34290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5573853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KMD Social Pension UDK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2765309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KMD UHB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4606466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KMD BYS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443944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KMD Boligstøtte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5506098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KMD Dagpenge Sygdom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8541640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highlight>
                            <a:srgbClr val="F6F6F6"/>
                          </a:highlight>
                        </a:rPr>
                        <a:t>KMD ESR</a:t>
                      </a:r>
                      <a:endParaRPr lang="da-DK" sz="11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highlight>
                          <a:srgbClr val="F6F6F6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highlight>
                            <a:srgbClr val="F6F6F6"/>
                          </a:highlight>
                        </a:rPr>
                        <a:t>5 %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highlight>
                            <a:srgbClr val="F6F6F6"/>
                          </a:highlight>
                        </a:rPr>
                        <a:t>6 %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highlight>
                            <a:srgbClr val="F6F6F6"/>
                          </a:highligh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highlight>
                            <a:srgbClr val="F6F6F6"/>
                          </a:highlight>
                        </a:rPr>
                        <a:t>3 %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6728940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100" kern="12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KMD Aktiv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kern="12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kern="12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kern="12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kern="120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43070060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dirty="0">
                          <a:highlight>
                            <a:srgbClr val="FFFF00"/>
                          </a:highlight>
                        </a:rPr>
                        <a:t>KMD Valg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highlight>
                            <a:srgbClr val="FFFF00"/>
                          </a:highlight>
                        </a:rPr>
                        <a:t>1 %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highlight>
                            <a:srgbClr val="FFFF00"/>
                          </a:highlight>
                        </a:rPr>
                        <a:t>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73948270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i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KMD Sag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i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7 %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i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i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i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84204633"/>
                  </a:ext>
                </a:extLst>
              </a:tr>
              <a:tr h="401473">
                <a:tc>
                  <a:txBody>
                    <a:bodyPr/>
                    <a:lstStyle/>
                    <a:p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KMD Social Pension - Kommunal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0639454"/>
                  </a:ext>
                </a:extLst>
              </a:tr>
              <a:tr h="287329">
                <a:tc>
                  <a:txBody>
                    <a:bodyPr/>
                    <a:lstStyle/>
                    <a:p>
                      <a:r>
                        <a:rPr lang="da-DK" sz="1100" dirty="0"/>
                        <a:t>Fast vederlag (Bund)</a:t>
                      </a:r>
                      <a:endParaRPr lang="da-DK" sz="1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40 %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40 %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/>
                        <a:t>60 %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352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7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02860CE-B34C-4462-834B-83C780DE12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63" imgH="664" progId="TCLayout.ActiveDocument.1">
                  <p:embed/>
                </p:oleObj>
              </mc:Choice>
              <mc:Fallback>
                <p:oleObj name="think-cell Slide" r:id="rId4" imgW="663" imgH="66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02860CE-B34C-4462-834B-83C780DE1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FF2F71D-33E9-4FFF-86F8-48593FF539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2025"/>
              </a:lnSpc>
              <a:spcBef>
                <a:spcPct val="0"/>
              </a:spcBef>
              <a:spcAft>
                <a:spcPct val="0"/>
              </a:spcAft>
            </a:pPr>
            <a:endParaRPr lang="da-DK" sz="2250" dirty="0"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14DBEA-81BE-4BEA-BD34-24080521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A4B860-9DE9-4984-A6C2-26F0827B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23748"/>
            <a:ext cx="8171999" cy="3079728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PL-regulering </a:t>
            </a:r>
          </a:p>
          <a:p>
            <a:pPr marL="660797" lvl="3" indent="-257175"/>
            <a:r>
              <a:rPr lang="da-DK" dirty="0"/>
              <a:t>2018-19 på 2,0%</a:t>
            </a:r>
          </a:p>
          <a:p>
            <a:pPr marL="660797" lvl="3" indent="-257175"/>
            <a:r>
              <a:rPr lang="da-DK" dirty="0"/>
              <a:t>2019-20 på 2,1%</a:t>
            </a:r>
          </a:p>
          <a:p>
            <a:pPr marL="660797" lvl="3" indent="-257175"/>
            <a:r>
              <a:rPr lang="da-DK" dirty="0"/>
              <a:t>2020-21 på 1,5%</a:t>
            </a:r>
          </a:p>
          <a:p>
            <a:pPr marL="660797" lvl="3" indent="-257175"/>
            <a:r>
              <a:rPr lang="da-DK" dirty="0"/>
              <a:t>2021-22 på 1,9%</a:t>
            </a:r>
          </a:p>
          <a:p>
            <a:pPr marL="660797" lvl="3" indent="-257175"/>
            <a:r>
              <a:rPr lang="da-DK" dirty="0"/>
              <a:t>2022-23 på 2,5%</a:t>
            </a:r>
          </a:p>
          <a:p>
            <a:pPr marL="660797" lvl="3" indent="-257175"/>
            <a:r>
              <a:rPr lang="da-DK" dirty="0"/>
              <a:t>2023-24 på 3,9%</a:t>
            </a:r>
          </a:p>
          <a:p>
            <a:pPr marL="660797" lvl="3" indent="-257175"/>
            <a:r>
              <a:rPr lang="da-DK" dirty="0"/>
              <a:t>2024-25 på 4,0%</a:t>
            </a:r>
            <a:br>
              <a:rPr lang="da-DK" dirty="0"/>
            </a:br>
            <a:endParaRPr lang="da-DK" dirty="0"/>
          </a:p>
          <a:p>
            <a:pPr marL="257175" lvl="1" indent="-257175">
              <a:buFont typeface="Arial" panose="020B0604020202020204" pitchFamily="34" charset="0"/>
              <a:buChar char="•"/>
            </a:pPr>
            <a:r>
              <a:rPr lang="da-DK" b="0" u="sng" dirty="0">
                <a:solidFill>
                  <a:schemeClr val="tx1"/>
                </a:solidFill>
              </a:rPr>
              <a:t>Aktiviteter i 2024</a:t>
            </a:r>
          </a:p>
          <a:p>
            <a:pPr marL="660797" lvl="3" indent="-257175"/>
            <a:r>
              <a:rPr lang="da-DK" dirty="0"/>
              <a:t>Opsigelse af KMD CVR samt CPR anvendelse under ESR med </a:t>
            </a:r>
            <a:r>
              <a:rPr lang="da-DK" dirty="0" err="1"/>
              <a:t>ikræfttrædelse</a:t>
            </a:r>
            <a:r>
              <a:rPr lang="da-DK" dirty="0"/>
              <a:t> 1. juli 2024</a:t>
            </a:r>
          </a:p>
          <a:p>
            <a:pPr marL="660797" lvl="3" indent="-257175"/>
            <a:r>
              <a:rPr lang="da-DK" dirty="0"/>
              <a:t>Opsigelse af KMD Indkomst med </a:t>
            </a:r>
            <a:r>
              <a:rPr lang="da-DK" dirty="0" err="1"/>
              <a:t>ikræfttrædelse</a:t>
            </a:r>
            <a:r>
              <a:rPr lang="da-DK" dirty="0"/>
              <a:t> 31. december 2024.</a:t>
            </a:r>
          </a:p>
          <a:p>
            <a:pPr marL="660797" lvl="3" indent="-257175"/>
            <a:r>
              <a:rPr lang="da-DK" dirty="0"/>
              <a:t>Arkivering, månedlig opfølgning med KMD og lokalarkiver</a:t>
            </a:r>
          </a:p>
          <a:p>
            <a:pPr marL="660797" lvl="3" indent="-257175"/>
            <a:endParaRPr lang="da-DK" dirty="0"/>
          </a:p>
          <a:p>
            <a:pPr marL="257175" marR="0" lvl="1" indent="-25717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B052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sng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Aktiviteter i 2025</a:t>
            </a:r>
          </a:p>
          <a:p>
            <a:pPr marL="660797" marR="0" lvl="3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Math"/>
              <a:buNone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+mn-cs"/>
              </a:rPr>
              <a:t>Opsigelse af KMD VALG 31/3-25 med 6mdr. varsel ikrafttrædelse 30. september 2025</a:t>
            </a:r>
          </a:p>
          <a:p>
            <a:pPr marL="660797" marR="0" lvl="3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Math"/>
              <a:buNone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+mn-cs"/>
              </a:rPr>
              <a:t>Opsigelse af KMD Udbetaling Dato for opsigelse kendes endnu ikke, men 12 </a:t>
            </a:r>
            <a:r>
              <a:rPr kumimoji="0" lang="da-DK" sz="10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+mn-cs"/>
              </a:rPr>
              <a:t>mdr’s</a:t>
            </a: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+mn-cs"/>
              </a:rPr>
              <a:t> varsel</a:t>
            </a:r>
          </a:p>
          <a:p>
            <a:pPr marL="660797" marR="0" lvl="3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Math"/>
              <a:buNone/>
              <a:tabLst/>
              <a:defRPr/>
            </a:pPr>
            <a:r>
              <a: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+mn-cs"/>
              </a:rPr>
              <a:t>Arkivering, månedlig opfølgning med KMD og lokalarkiver</a:t>
            </a:r>
          </a:p>
          <a:p>
            <a:pPr marL="660797" lvl="3" indent="-257175"/>
            <a:endParaRPr lang="da-DK" dirty="0"/>
          </a:p>
          <a:p>
            <a:pPr marL="660797" lvl="3" indent="-257175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42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27504-7434-F071-101E-0676927C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3: Økonomien og løsninger 2024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53D57F-46C1-DEB9-A74C-BD267EC2F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64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16C3B-0854-C7CC-6076-D63BE9AB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1470"/>
            <a:ext cx="8207375" cy="647973"/>
          </a:xfrm>
        </p:spPr>
        <p:txBody>
          <a:bodyPr/>
          <a:lstStyle/>
          <a:p>
            <a:r>
              <a:rPr lang="da-DK" dirty="0"/>
              <a:t>Omsætning 2024 98 kommuner – Hovedtal og sum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55F03B-F8AE-F958-6A49-E0FE086C5F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A98A18-E180-2673-A907-03EEF945D1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UKFS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06E1FF1-1A23-2ECB-5CFB-25F1C2E2A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022970"/>
              </p:ext>
            </p:extLst>
          </p:nvPr>
        </p:nvGraphicFramePr>
        <p:xfrm>
          <a:off x="827584" y="699542"/>
          <a:ext cx="5424264" cy="3337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08040">
                  <a:extLst>
                    <a:ext uri="{9D8B030D-6E8A-4147-A177-3AD203B41FA5}">
                      <a16:colId xmlns:a16="http://schemas.microsoft.com/office/drawing/2014/main" val="34582896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16681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Løsning/</a:t>
                      </a:r>
                      <a:r>
                        <a:rPr lang="da-DK" dirty="0" err="1"/>
                        <a:t>forudsætningsystem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Faktureret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45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107.150.121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00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P-DATA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41.674.788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7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KMD-Valg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28.242.369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2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Doc2Archive og arkivering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17.943.307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07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KSP/</a:t>
                      </a:r>
                      <a:r>
                        <a:rPr lang="da-DK" dirty="0" err="1"/>
                        <a:t>CiCS</a:t>
                      </a:r>
                      <a:r>
                        <a:rPr lang="da-DK" dirty="0"/>
                        <a:t> og 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17.640.970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153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KMD Indkomst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35.795.033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0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KMD Udbetaling*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18.456.612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0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i="1" dirty="0"/>
                        <a:t>I alt**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i="1" dirty="0"/>
                        <a:t>266.903.200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10691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F1F04A3F-FE35-5092-CE98-1B76549A0B99}"/>
              </a:ext>
            </a:extLst>
          </p:cNvPr>
          <p:cNvSpPr txBox="1"/>
          <p:nvPr/>
        </p:nvSpPr>
        <p:spPr>
          <a:xfrm>
            <a:off x="755576" y="408391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sng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Bevægelser 2023-2024</a:t>
            </a: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Omlægning af ESR til CPR og CVR data 2023 med effekt fra juli 2024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Opsigelse af KMD- Indkomst med effekt 31. december 2024.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Bevægelse 2025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Opsigelse af KMD Valg og P data med effekt fra 30. september. 2025</a:t>
            </a:r>
          </a:p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723FA1C-DE72-5D5E-601B-8C524483A1E7}"/>
              </a:ext>
            </a:extLst>
          </p:cNvPr>
          <p:cNvSpPr txBox="1"/>
          <p:nvPr/>
        </p:nvSpPr>
        <p:spPr>
          <a:xfrm>
            <a:off x="6249888" y="32198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200" kern="0" dirty="0">
                <a:latin typeface="Neue Haas Grotesk Text Pro" panose="020B0504020202020204" pitchFamily="34" charset="77"/>
                <a:cs typeface="Arial"/>
              </a:rPr>
              <a:t>*KSD andel, baseret på 2023</a:t>
            </a:r>
          </a:p>
          <a:p>
            <a:pPr algn="l">
              <a:spcAft>
                <a:spcPts val="300"/>
              </a:spcAft>
            </a:pPr>
            <a:r>
              <a:rPr lang="da-DK" sz="1200" kern="0" dirty="0">
                <a:latin typeface="Neue Haas Grotesk Text Pro" panose="020B0504020202020204" pitchFamily="34" charset="77"/>
                <a:cs typeface="Arial"/>
              </a:rPr>
              <a:t> ca. 13. </a:t>
            </a:r>
            <a:r>
              <a:rPr lang="da-DK" sz="1200" kern="0" dirty="0" err="1">
                <a:latin typeface="Neue Haas Grotesk Text Pro" panose="020B0504020202020204" pitchFamily="34" charset="77"/>
                <a:cs typeface="Arial"/>
              </a:rPr>
              <a:t>mio</a:t>
            </a:r>
            <a:endParaRPr lang="da-DK" sz="1200" kern="0" dirty="0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4EFD378-A5EB-080B-75AD-854C59088156}"/>
              </a:ext>
            </a:extLst>
          </p:cNvPr>
          <p:cNvSpPr txBox="1"/>
          <p:nvPr/>
        </p:nvSpPr>
        <p:spPr>
          <a:xfrm>
            <a:off x="6300192" y="3673574"/>
            <a:ext cx="2376264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200" kern="0" dirty="0">
                <a:latin typeface="Neue Haas Grotesk Text Pro" panose="020B0504020202020204" pitchFamily="34" charset="77"/>
                <a:cs typeface="Arial"/>
              </a:rPr>
              <a:t>**Omsætning afrundet 2023:</a:t>
            </a:r>
          </a:p>
          <a:p>
            <a:pPr algn="l">
              <a:spcAft>
                <a:spcPts val="300"/>
              </a:spcAft>
            </a:pPr>
            <a:r>
              <a:rPr lang="da-DK" sz="1200" kern="0" dirty="0">
                <a:latin typeface="Neue Haas Grotesk Text Pro" panose="020B0504020202020204" pitchFamily="34" charset="77"/>
                <a:cs typeface="Arial"/>
              </a:rPr>
              <a:t> 286.900.000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9205D0B-7CA2-FF7C-DECC-0018BE26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21" y="5555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FCC43-C1E7-C93D-958A-8CC1E004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520954-3497-AB12-DE6F-C7343691DF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                                                  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				</a:t>
            </a:r>
            <a:r>
              <a:rPr lang="da-DK" sz="4800" dirty="0"/>
              <a:t>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3F73E21-00AF-7EBA-923E-3D5BE2501D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UKFS</a:t>
            </a:r>
          </a:p>
        </p:txBody>
      </p:sp>
      <p:pic>
        <p:nvPicPr>
          <p:cNvPr id="7" name="Pladsholder til billede 6" descr="Et billede, der indeholder udendørs, bygning, sky, vand&#10;&#10;Indhold genereret af kunstig intelligens kan være forkert.">
            <a:extLst>
              <a:ext uri="{FF2B5EF4-FFF2-40B4-BE49-F238E27FC236}">
                <a16:creationId xmlns:a16="http://schemas.microsoft.com/office/drawing/2014/main" id="{2B29D688-07A7-37E4-7544-65469F2C40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1836" r="118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713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vindue, bamse, indendørs, tøj&#10;&#10;Indhold genereret af kunstig intelligens kan være forkert.">
            <a:extLst>
              <a:ext uri="{FF2B5EF4-FFF2-40B4-BE49-F238E27FC236}">
                <a16:creationId xmlns:a16="http://schemas.microsoft.com/office/drawing/2014/main" id="{0C96CB2A-4B68-A08C-0AD0-BBE8B17F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9144000" cy="5120640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C9552F-C96F-188C-2C6D-58856906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>
            <a:normAutofit/>
          </a:bodyPr>
          <a:lstStyle/>
          <a:p>
            <a:r>
              <a:rPr lang="da-DK" dirty="0"/>
              <a:t>Pause 10 min.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412FC3-25FB-14AD-2306-B34D2BD794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000"/>
              <a:t>					</a:t>
            </a:r>
          </a:p>
          <a:p>
            <a:pPr marL="0" indent="0">
              <a:lnSpc>
                <a:spcPct val="90000"/>
              </a:lnSpc>
              <a:buNone/>
            </a:pPr>
            <a:endParaRPr lang="da-DK" sz="1000"/>
          </a:p>
          <a:p>
            <a:pPr marL="0" indent="0">
              <a:lnSpc>
                <a:spcPct val="90000"/>
              </a:lnSpc>
              <a:buNone/>
            </a:pPr>
            <a:endParaRPr lang="da-DK" sz="1000"/>
          </a:p>
          <a:p>
            <a:pPr marL="0" indent="0">
              <a:lnSpc>
                <a:spcPct val="90000"/>
              </a:lnSpc>
              <a:buNone/>
            </a:pPr>
            <a:endParaRPr lang="da-DK" sz="1000"/>
          </a:p>
          <a:p>
            <a:pPr marL="0" indent="0">
              <a:lnSpc>
                <a:spcPct val="90000"/>
              </a:lnSpc>
              <a:buNone/>
            </a:pPr>
            <a:r>
              <a:rPr lang="da-DK" sz="1000"/>
              <a:t>					Pause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73CF46C-35A6-4B28-840D-3C6DB80A1A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C2A950-1EE0-5428-037A-DC480CC616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8313" y="339998"/>
            <a:ext cx="4103687" cy="144190"/>
          </a:xfrm>
        </p:spPr>
        <p:txBody>
          <a:bodyPr/>
          <a:lstStyle/>
          <a:p>
            <a:r>
              <a:rPr lang="da-DK" dirty="0"/>
              <a:t>UKFS</a:t>
            </a:r>
          </a:p>
        </p:txBody>
      </p:sp>
    </p:spTree>
    <p:extLst>
      <p:ext uri="{BB962C8B-B14F-4D97-AF65-F5344CB8AC3E}">
        <p14:creationId xmlns:p14="http://schemas.microsoft.com/office/powerpoint/2010/main" val="47798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6AEBA-394B-587F-1249-7F3FA8B5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5: Arkivering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02E6E3-B1DD-1760-021C-58643D4C1F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254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40E9D-88D8-69B9-7864-6711335A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160315-1EAA-06C2-D04C-7382CB366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56AF045-E5FC-CB95-4305-CB740FE8A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UKFS arkiv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5641C7-0609-905D-B96F-655BE1D4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589"/>
            <a:ext cx="9144000" cy="46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2925-05E2-C79F-0E5F-2D8239A1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arkivering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CF7DB2-CD04-BC35-EEF0-F0C693EBA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1800" dirty="0"/>
              <a:t>Afleveringsstatus marts 2025</a:t>
            </a:r>
          </a:p>
          <a:p>
            <a:endParaRPr lang="da-DK" dirty="0"/>
          </a:p>
          <a:p>
            <a:endParaRPr lang="da-DK" dirty="0"/>
          </a:p>
          <a:p>
            <a:r>
              <a:rPr lang="da-DK" sz="1600" dirty="0"/>
              <a:t>For perioden 2012-2023 er der godkendt 186 arkiveringsversioner (67%) og yderligere 74 arkiveringsversioner er blevet afleveret til arkiv og afventer godkendelse. 0 sager afventer genaflevering. </a:t>
            </a:r>
          </a:p>
          <a:p>
            <a:r>
              <a:rPr lang="da-DK" sz="1600" dirty="0"/>
              <a:t>Der er således 259 arkiveringsversioner (94%), som er kommet over det kritiske punkt at blive afleveret. 16 arkiveringsversioner er endnu ikke afleveret (6%).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7A22955-EDAA-50AA-D081-96EB435A4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Status arkivering</a:t>
            </a:r>
          </a:p>
        </p:txBody>
      </p:sp>
    </p:spTree>
    <p:extLst>
      <p:ext uri="{BB962C8B-B14F-4D97-AF65-F5344CB8AC3E}">
        <p14:creationId xmlns:p14="http://schemas.microsoft.com/office/powerpoint/2010/main" val="311000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139DC-D2E1-3543-29D6-66820801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mødet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83DBB-5450-036A-0E82-300D990BE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8F30779B-9B87-B0BA-E598-39E17C5B3F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Praktisk information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1F118B1-EAF2-493C-9147-1E7CD7809AA9}"/>
              </a:ext>
            </a:extLst>
          </p:cNvPr>
          <p:cNvSpPr/>
          <p:nvPr/>
        </p:nvSpPr>
        <p:spPr>
          <a:xfrm>
            <a:off x="6519862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222D2E4-BE8A-4DF9-9F76-A3B694628A7D}"/>
              </a:ext>
            </a:extLst>
          </p:cNvPr>
          <p:cNvSpPr/>
          <p:nvPr/>
        </p:nvSpPr>
        <p:spPr>
          <a:xfrm>
            <a:off x="5148263" y="1635646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79917F8-D357-4E3A-A7E0-B723DA55A843}"/>
              </a:ext>
            </a:extLst>
          </p:cNvPr>
          <p:cNvSpPr/>
          <p:nvPr/>
        </p:nvSpPr>
        <p:spPr>
          <a:xfrm>
            <a:off x="6519862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da-DK" sz="800" dirty="0">
                <a:solidFill>
                  <a:schemeClr val="tx1"/>
                </a:solidFill>
                <a:latin typeface="Arial"/>
                <a:cs typeface="Arial"/>
              </a:rPr>
            </a:br>
            <a:endParaRPr lang="da-DK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99BDFE66-56AF-4823-9C0A-8B9B8A916B7E}"/>
              </a:ext>
            </a:extLst>
          </p:cNvPr>
          <p:cNvSpPr/>
          <p:nvPr/>
        </p:nvSpPr>
        <p:spPr>
          <a:xfrm>
            <a:off x="5148263" y="2995592"/>
            <a:ext cx="1188000" cy="1188000"/>
          </a:xfrm>
          <a:prstGeom prst="rect">
            <a:avLst/>
          </a:prstGeom>
          <a:solidFill>
            <a:srgbClr val="F3E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33E1-1227-48F0-995D-602ABA641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5475" y="3285238"/>
            <a:ext cx="596774" cy="59677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67982C6-240C-4FDB-B29E-A33322D85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4780" y="2041660"/>
            <a:ext cx="343429" cy="36698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0E634AD-443E-4E9C-A34D-371E8A4CD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4431" y="3285238"/>
            <a:ext cx="608707" cy="60870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601D50D-8C03-4798-B3F2-3B0C5EE4D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50856" y="1927972"/>
            <a:ext cx="603348" cy="6033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1DDEC4E-BA08-4012-9E0B-764A61D3F5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93962" y="2041660"/>
            <a:ext cx="410842" cy="410842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EBD4F56-4710-4828-B245-FE8743AF4D6D}"/>
              </a:ext>
            </a:extLst>
          </p:cNvPr>
          <p:cNvCxnSpPr/>
          <p:nvPr/>
        </p:nvCxnSpPr>
        <p:spPr bwMode="auto">
          <a:xfrm flipH="1">
            <a:off x="5742263" y="1851670"/>
            <a:ext cx="6521" cy="72008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ladsholder til billede 9" descr="Et billede, der indeholder tekst, kort, Plan, diagram&#10;&#10;Indhold genereret af kunstig intelligens kan være forkert.">
            <a:extLst>
              <a:ext uri="{FF2B5EF4-FFF2-40B4-BE49-F238E27FC236}">
                <a16:creationId xmlns:a16="http://schemas.microsoft.com/office/drawing/2014/main" id="{4C2697D4-3A75-34C5-40C8-2338C25FF6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3"/>
          <a:srcRect t="5306" b="5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5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A947C-2B1B-C2D0-CEBD-C7468EF7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Arkivering status - Afleveret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D543C5-0145-AA3E-237A-D88523AB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2574"/>
            <a:ext cx="8045827" cy="2819375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D69064-1718-0D8B-29B7-6586EE9C7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E98480-9037-07B1-4F99-8A76E759EF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UKFS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6C1DCFE-C876-8A3F-6CFD-50182E4A2119}"/>
              </a:ext>
            </a:extLst>
          </p:cNvPr>
          <p:cNvSpPr txBox="1"/>
          <p:nvPr/>
        </p:nvSpPr>
        <p:spPr>
          <a:xfrm>
            <a:off x="899592" y="473199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600" kern="0" dirty="0">
                <a:latin typeface="Neue Haas Grotesk Text Pro" panose="020B0504020202020204" pitchFamily="34" charset="77"/>
                <a:cs typeface="Arial"/>
              </a:rPr>
              <a:t>Afleveret – Afventer godkendelse hos kommune eller lokalarkiv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C01BAEC4-4DB0-90F9-3057-BE2199FBAB46}"/>
              </a:ext>
            </a:extLst>
          </p:cNvPr>
          <p:cNvCxnSpPr/>
          <p:nvPr/>
        </p:nvCxnSpPr>
        <p:spPr bwMode="auto">
          <a:xfrm flipV="1">
            <a:off x="1547664" y="2067694"/>
            <a:ext cx="1584176" cy="273580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4054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84BF4-9256-0DF3-B059-C264AE45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UFST Arkivering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50DF90-A05A-8F94-E49A-81528FBC8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400" dirty="0"/>
              <a:t>En del af pakken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400" dirty="0"/>
              <a:t>Tæt samarbejde med og åbent med KL KMD og lokalarkiver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400" dirty="0"/>
              <a:t>Ikke en kritik - Men flaskehalsen  lige nu er på den kommunale side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B21F84-AB6C-C159-8463-67F57113EB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 descr="Et billede, der indeholder tøj, person, indendørs, Hylder/reoler&#10;&#10;Automatisk genereret beskrivelse">
            <a:extLst>
              <a:ext uri="{FF2B5EF4-FFF2-40B4-BE49-F238E27FC236}">
                <a16:creationId xmlns:a16="http://schemas.microsoft.com/office/drawing/2014/main" id="{CAA032B4-11DF-5878-414B-B851EA3FD78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5111" r="25111"/>
          <a:stretch>
            <a:fillRect/>
          </a:stretch>
        </p:blipFill>
        <p:spPr/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2A02303-DA8E-F8F0-BD02-D7D3420A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89533"/>
            <a:ext cx="414563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9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530C4-32E4-038B-B85C-175587D1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25FE0-F5F7-1836-A94E-6113560D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Spørgsmål: Arkivering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9D45E6-7EC1-9462-378F-4CAA5EE06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                                                  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				</a:t>
            </a:r>
            <a:r>
              <a:rPr lang="da-DK" sz="4800" dirty="0"/>
              <a:t>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574B6E-B841-FBAE-16AD-291A83D1BA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UKFS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244F6C57-076A-BBAF-427E-082D2DFFC3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3244" r="232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13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38D74-9153-4271-FD18-1251F478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Kontaktoplysninger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0273B3-2634-182F-7A1D-61F82D4F8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1800" dirty="0"/>
              <a:t>UKFS</a:t>
            </a:r>
          </a:p>
          <a:p>
            <a:endParaRPr lang="da-DK" dirty="0"/>
          </a:p>
          <a:p>
            <a:r>
              <a:rPr lang="da-DK" sz="2000" dirty="0"/>
              <a:t>Tom Bøgeskov </a:t>
            </a:r>
            <a:r>
              <a:rPr lang="da-DK" sz="2000" dirty="0">
                <a:hlinkClick r:id="rId2"/>
              </a:rPr>
              <a:t>tob@kombit.dk</a:t>
            </a:r>
            <a:endParaRPr lang="da-DK" sz="2000" dirty="0"/>
          </a:p>
          <a:p>
            <a:r>
              <a:rPr lang="da-DK" sz="2000" dirty="0"/>
              <a:t>Mobil: 20653125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5ED1268-00F5-9657-1165-3D7ABA6C3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UKFS</a:t>
            </a:r>
          </a:p>
        </p:txBody>
      </p:sp>
      <p:pic>
        <p:nvPicPr>
          <p:cNvPr id="7" name="Pladsholder til billede 6" descr="Et billede, der indeholder udendørs, bygning, sky, vand&#10;&#10;Indhold genereret af kunstig intelligens kan være forkert.">
            <a:extLst>
              <a:ext uri="{FF2B5EF4-FFF2-40B4-BE49-F238E27FC236}">
                <a16:creationId xmlns:a16="http://schemas.microsoft.com/office/drawing/2014/main" id="{406185DD-16B9-C9C6-E47D-BB2F8B18D6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677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C0C5C-140D-4A76-A224-583B6194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 anchor="t">
            <a:normAutofit/>
          </a:bodyPr>
          <a:lstStyle/>
          <a:p>
            <a:r>
              <a:rPr lang="da-DK" dirty="0"/>
              <a:t>Velkommen og dagens agenda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96510E-354B-45D5-A891-630141E02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203598"/>
            <a:ext cx="3671639" cy="3168650"/>
          </a:xfrm>
        </p:spPr>
        <p:txBody>
          <a:bodyPr>
            <a:noAutofit/>
          </a:bodyPr>
          <a:lstStyle/>
          <a:p>
            <a:r>
              <a:rPr lang="da-DK" sz="1400" dirty="0"/>
              <a:t>0: </a:t>
            </a:r>
            <a:r>
              <a:rPr lang="da-DK" sz="1400" dirty="0">
                <a:effectLst/>
              </a:rPr>
              <a:t>Velkommen </a:t>
            </a:r>
          </a:p>
          <a:p>
            <a:r>
              <a:rPr lang="da-DK" sz="1400" dirty="0">
                <a:effectLst/>
              </a:rPr>
              <a:t>Invitation er gået til </a:t>
            </a:r>
            <a:r>
              <a:rPr lang="da-DK" sz="1400" dirty="0" err="1">
                <a:effectLst/>
              </a:rPr>
              <a:t>Programlederer</a:t>
            </a:r>
            <a:r>
              <a:rPr lang="da-DK" sz="1400" dirty="0">
                <a:effectLst/>
              </a:rPr>
              <a:t>, It- og digitaliseringschefer, </a:t>
            </a:r>
            <a:r>
              <a:rPr lang="da-DK" sz="1400" dirty="0" err="1">
                <a:effectLst/>
              </a:rPr>
              <a:t>Økonomiansv</a:t>
            </a:r>
            <a:r>
              <a:rPr lang="da-DK" sz="1400" dirty="0">
                <a:effectLst/>
              </a:rPr>
              <a:t>. og arkiveringsansvarlige i den enkelte kommune</a:t>
            </a:r>
          </a:p>
          <a:p>
            <a:r>
              <a:rPr lang="da-DK" sz="1400" b="1" u="sng" dirty="0">
                <a:effectLst/>
              </a:rPr>
              <a:t>Program</a:t>
            </a:r>
          </a:p>
          <a:p>
            <a:r>
              <a:rPr lang="da-DK" sz="1400" dirty="0">
                <a:effectLst/>
              </a:rPr>
              <a:t>1: Monopolbrud og Udfasning - Baggrund</a:t>
            </a:r>
          </a:p>
          <a:p>
            <a:r>
              <a:rPr lang="da-DK" sz="1400" dirty="0"/>
              <a:t>2: Løsninger og forudsætningssystemer</a:t>
            </a:r>
          </a:p>
          <a:p>
            <a:r>
              <a:rPr lang="da-DK" sz="1400" dirty="0"/>
              <a:t>3: Økonomien og løsninger 2024</a:t>
            </a:r>
          </a:p>
          <a:p>
            <a:r>
              <a:rPr lang="da-DK" sz="1400" dirty="0"/>
              <a:t>4: Spørgsmål</a:t>
            </a:r>
          </a:p>
          <a:p>
            <a:r>
              <a:rPr lang="da-DK" sz="1400" dirty="0"/>
              <a:t>5: Arkivering</a:t>
            </a:r>
          </a:p>
          <a:p>
            <a:r>
              <a:rPr lang="da-DK" sz="1400" dirty="0"/>
              <a:t>6: Spørgsmål</a:t>
            </a:r>
          </a:p>
          <a:p>
            <a:r>
              <a:rPr lang="da-DK" sz="1400" dirty="0"/>
              <a:t>Tak </a:t>
            </a:r>
            <a:r>
              <a:rPr lang="da-DK" sz="1400" dirty="0">
                <a:effectLst/>
              </a:rPr>
              <a:t>for i dag</a:t>
            </a:r>
            <a:endParaRPr lang="da-DK" sz="14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852B87-37FB-7764-A161-54C4CF9B00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ladsholder til billede 7" descr="Et billede, der indeholder udendørs, sky, græs, plante&#10;&#10;Indhold genereret af kunstig intelligens kan være forkert.">
            <a:extLst>
              <a:ext uri="{FF2B5EF4-FFF2-40B4-BE49-F238E27FC236}">
                <a16:creationId xmlns:a16="http://schemas.microsoft.com/office/drawing/2014/main" id="{61E3E0F1-6F73-10CF-F1A5-800F3ECF0E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3153" b="13153"/>
          <a:stretch/>
        </p:blipFill>
        <p:spPr>
          <a:xfrm>
            <a:off x="4572000" y="555636"/>
            <a:ext cx="4103688" cy="4032227"/>
          </a:xfrm>
          <a:noFill/>
        </p:spPr>
      </p:pic>
    </p:spTree>
    <p:extLst>
      <p:ext uri="{BB962C8B-B14F-4D97-AF65-F5344CB8AC3E}">
        <p14:creationId xmlns:p14="http://schemas.microsoft.com/office/powerpoint/2010/main" val="54553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161E9-AFC3-1277-B845-EF3C7AAB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1: Monopolbrud og udfasning</a:t>
            </a:r>
            <a:br>
              <a:rPr lang="da-DK" dirty="0"/>
            </a:br>
            <a:r>
              <a:rPr lang="da-DK" dirty="0"/>
              <a:t>- Rammen og historien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88E376-AE6D-8253-6F1D-2E6697D002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0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DFB36-783F-3683-9BC4-B44903B2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Rammen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3C092-9F54-B8C9-6DC3-616261431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4103687" cy="3168650"/>
          </a:xfrm>
        </p:spPr>
        <p:txBody>
          <a:bodyPr/>
          <a:lstStyle/>
          <a:p>
            <a:r>
              <a:rPr lang="da-DK" sz="1600" dirty="0"/>
              <a:t>U: KFS – Udfasning af Kritiske Forudsætnings Systemer</a:t>
            </a:r>
          </a:p>
          <a:p>
            <a:endParaRPr lang="da-DK" sz="1600" dirty="0"/>
          </a:p>
          <a:p>
            <a:endParaRPr lang="da-DK" sz="1600" dirty="0"/>
          </a:p>
          <a:p>
            <a:r>
              <a:rPr lang="da-DK" sz="1600" dirty="0"/>
              <a:t>Vi har holdt festen – Men den sidste oprydning mangler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40F479-2C4F-FC76-4D52-DA86E32D0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U:KFS</a:t>
            </a:r>
          </a:p>
        </p:txBody>
      </p:sp>
      <p:pic>
        <p:nvPicPr>
          <p:cNvPr id="7" name="Pladsholder til billede 6" descr="Et billede, der indeholder udendørs, græs, sky, gren&#10;&#10;Indhold genereret af kunstig intelligens kan være forkert.">
            <a:extLst>
              <a:ext uri="{FF2B5EF4-FFF2-40B4-BE49-F238E27FC236}">
                <a16:creationId xmlns:a16="http://schemas.microsoft.com/office/drawing/2014/main" id="{83FCB2DC-8D15-5362-0860-AF21CC3E3E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563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96CF2-2366-08C4-4EC6-EF306629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 anchor="t">
            <a:normAutofit/>
          </a:bodyPr>
          <a:lstStyle/>
          <a:p>
            <a:r>
              <a:rPr lang="da-DK" dirty="0"/>
              <a:t>Rammen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5A5D7C-7731-2C00-80B8-D34AFA482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Finanslov 2008 med monopolbrud, hvor både den fortsatte forsyningspligt og udfasningen er skrevet ind.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KL oprindelig den ene part men ved etablering af KOMBIT overgik opgaven som en del af monopolbruddet.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Vi har mandatet på vegne af kommunerne til opsigelse</a:t>
            </a:r>
          </a:p>
          <a:p>
            <a:pPr marL="357750" lvl="1" indent="-285750">
              <a:buFont typeface="Wingdings" panose="05000000000000000000" pitchFamily="2" charset="2"/>
              <a:buChar char="q"/>
            </a:pPr>
            <a:r>
              <a:rPr lang="da-DK" sz="1400" dirty="0" err="1"/>
              <a:t>Samarbejdsforum</a:t>
            </a:r>
            <a:r>
              <a:rPr lang="da-DK" sz="1400" dirty="0"/>
              <a:t> med delt. KL, KMD og vi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Fortsat opgaver</a:t>
            </a:r>
          </a:p>
          <a:p>
            <a:pPr marL="357750" lvl="1" indent="-285750">
              <a:buFont typeface="Wingdings" panose="05000000000000000000" pitchFamily="2" charset="2"/>
              <a:buChar char="q"/>
            </a:pPr>
            <a:r>
              <a:rPr lang="da-DK" sz="1400" dirty="0"/>
              <a:t>(Valg) og forudsætningssystemer samt arkivering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CDB38F2-4F02-BDD0-F284-3C0190DD72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/>
          <a:lstStyle/>
          <a:p>
            <a:r>
              <a:rPr lang="en-US" dirty="0"/>
              <a:t>U:KFS</a:t>
            </a:r>
          </a:p>
        </p:txBody>
      </p:sp>
      <p:pic>
        <p:nvPicPr>
          <p:cNvPr id="6" name="Billede 5" descr="Et billede, der indeholder indendørs, tøj, stol, bord&#10;&#10;Automatisk genereret beskrivelse">
            <a:extLst>
              <a:ext uri="{FF2B5EF4-FFF2-40B4-BE49-F238E27FC236}">
                <a16:creationId xmlns:a16="http://schemas.microsoft.com/office/drawing/2014/main" id="{3D89951D-04B3-2D5A-4958-328EEBFD00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79" b="4227"/>
          <a:stretch/>
        </p:blipFill>
        <p:spPr>
          <a:xfrm>
            <a:off x="4572000" y="555625"/>
            <a:ext cx="4103688" cy="4032250"/>
          </a:xfrm>
          <a:prstGeom prst="rect">
            <a:avLst/>
          </a:prstGeo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DA87D56-3B76-A355-40F0-83736158E948}"/>
              </a:ext>
            </a:extLst>
          </p:cNvPr>
          <p:cNvSpPr txBox="1"/>
          <p:nvPr/>
        </p:nvSpPr>
        <p:spPr>
          <a:xfrm>
            <a:off x="683568" y="91556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400" kern="0" dirty="0">
                <a:latin typeface="Neue Haas Grotesk Text Pro" panose="020B0504020202020204" pitchFamily="34" charset="77"/>
                <a:cs typeface="Arial"/>
              </a:rPr>
              <a:t>Det historiske rids</a:t>
            </a:r>
          </a:p>
        </p:txBody>
      </p:sp>
    </p:spTree>
    <p:extLst>
      <p:ext uri="{BB962C8B-B14F-4D97-AF65-F5344CB8AC3E}">
        <p14:creationId xmlns:p14="http://schemas.microsoft.com/office/powerpoint/2010/main" val="410275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A3EC7-5617-8E4A-75AF-E4F44051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2: Løsninger og forudsætningssystemer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49715D-18E0-2666-15D6-6B7FF0457C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21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6AC1F-5A33-878C-16D3-6E7CBBB8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 anchor="t">
            <a:normAutofit/>
          </a:bodyPr>
          <a:lstStyle/>
          <a:p>
            <a:r>
              <a:rPr lang="da-DK" dirty="0"/>
              <a:t>UKFS Fagløsninger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EFBFCC3-E2E5-D942-92C7-141CD833B4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843558"/>
            <a:ext cx="3383607" cy="3168650"/>
          </a:xfrm>
        </p:spPr>
        <p:txBody>
          <a:bodyPr/>
          <a:lstStyle/>
          <a:p>
            <a:r>
              <a:rPr lang="en-US" sz="1600" dirty="0"/>
              <a:t>Det var et </a:t>
            </a:r>
            <a:r>
              <a:rPr lang="en-US" sz="1600" dirty="0" err="1"/>
              <a:t>bredt</a:t>
            </a:r>
            <a:r>
              <a:rPr lang="en-US" sz="1600" dirty="0"/>
              <a:t> </a:t>
            </a:r>
            <a:r>
              <a:rPr lang="en-US" sz="1600" dirty="0" err="1"/>
              <a:t>spekter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løsninger</a:t>
            </a:r>
            <a:r>
              <a:rPr lang="en-US" sz="1600" dirty="0"/>
              <a:t>, der var </a:t>
            </a:r>
            <a:r>
              <a:rPr lang="en-US" sz="1600" dirty="0" err="1"/>
              <a:t>omfattet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monopolbruddet</a:t>
            </a:r>
            <a:r>
              <a:rPr lang="en-US" sz="1600" dirty="0"/>
              <a:t> bade hos UDK og hos </a:t>
            </a:r>
            <a:r>
              <a:rPr lang="en-US" sz="1600" dirty="0" err="1"/>
              <a:t>os</a:t>
            </a:r>
            <a:r>
              <a:rPr lang="en-US" sz="1600" dirty="0"/>
              <a:t> – </a:t>
            </a:r>
            <a:r>
              <a:rPr lang="en-US" sz="1600" dirty="0" err="1"/>
              <a:t>Værd</a:t>
            </a:r>
            <a:r>
              <a:rPr lang="en-US" sz="1600" dirty="0"/>
              <a:t> at </a:t>
            </a:r>
            <a:r>
              <a:rPr lang="en-US" sz="1600" dirty="0" err="1"/>
              <a:t>flage</a:t>
            </a:r>
            <a:r>
              <a:rPr lang="en-US" sz="1600" dirty="0"/>
              <a:t> for, at vi med Valg </a:t>
            </a:r>
            <a:r>
              <a:rPr lang="en-US" sz="1600" dirty="0" err="1"/>
              <a:t>løsningen</a:t>
            </a:r>
            <a:r>
              <a:rPr lang="en-US" sz="1600" dirty="0"/>
              <a:t> er et </a:t>
            </a:r>
            <a:r>
              <a:rPr lang="en-US" sz="1600" dirty="0" err="1"/>
              <a:t>meget</a:t>
            </a:r>
            <a:r>
              <a:rPr lang="en-US" sz="1600" dirty="0"/>
              <a:t> </a:t>
            </a:r>
            <a:r>
              <a:rPr lang="en-US" sz="1600" dirty="0" err="1"/>
              <a:t>stort</a:t>
            </a:r>
            <a:r>
              <a:rPr lang="en-US" sz="1600" dirty="0"/>
              <a:t> </a:t>
            </a:r>
            <a:r>
              <a:rPr lang="en-US" sz="1600" dirty="0" err="1"/>
              <a:t>skridt</a:t>
            </a:r>
            <a:r>
              <a:rPr lang="en-US" sz="1600" dirty="0"/>
              <a:t> </a:t>
            </a:r>
            <a:r>
              <a:rPr lang="en-US" sz="1600" dirty="0" err="1"/>
              <a:t>videre</a:t>
            </a:r>
            <a:r>
              <a:rPr lang="en-US" sz="1600" dirty="0"/>
              <a:t>. </a:t>
            </a:r>
          </a:p>
          <a:p>
            <a:r>
              <a:rPr lang="en-US" sz="1600" dirty="0"/>
              <a:t>- Og ja ESR er </a:t>
            </a:r>
            <a:r>
              <a:rPr lang="en-US" sz="1600" dirty="0" err="1"/>
              <a:t>blevet</a:t>
            </a:r>
            <a:r>
              <a:rPr lang="en-US" sz="1600" dirty="0"/>
              <a:t> </a:t>
            </a:r>
            <a:r>
              <a:rPr lang="en-US" sz="1600" dirty="0" err="1"/>
              <a:t>forlænget</a:t>
            </a:r>
            <a:r>
              <a:rPr lang="en-US" sz="1600" dirty="0"/>
              <a:t>, men </a:t>
            </a:r>
            <a:r>
              <a:rPr lang="en-US" sz="1600" dirty="0" err="1"/>
              <a:t>har</a:t>
            </a:r>
            <a:r>
              <a:rPr lang="en-US" sz="1600" dirty="0"/>
              <a:t> nu </a:t>
            </a:r>
            <a:r>
              <a:rPr lang="en-US" sz="1600" dirty="0" err="1"/>
              <a:t>staten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part </a:t>
            </a:r>
            <a:r>
              <a:rPr lang="en-US" sz="1600" dirty="0" err="1"/>
              <a:t>også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 err="1"/>
              <a:t>Forudsætningssystemerne</a:t>
            </a:r>
            <a:r>
              <a:rPr lang="en-US" sz="1600" dirty="0"/>
              <a:t> er </a:t>
            </a:r>
            <a:r>
              <a:rPr lang="en-US" sz="1600" dirty="0" err="1"/>
              <a:t>eks</a:t>
            </a:r>
            <a:r>
              <a:rPr lang="en-US" sz="1600" dirty="0"/>
              <a:t>. KMD </a:t>
            </a:r>
            <a:r>
              <a:rPr lang="en-US" sz="1600" dirty="0" err="1"/>
              <a:t>Indkomst</a:t>
            </a:r>
            <a:r>
              <a:rPr lang="en-US" sz="1600" dirty="0"/>
              <a:t>, P-data, KMD </a:t>
            </a:r>
            <a:r>
              <a:rPr lang="en-US" sz="1600" dirty="0" err="1"/>
              <a:t>Udbetaling</a:t>
            </a:r>
            <a:r>
              <a:rPr lang="en-US" sz="1600" dirty="0"/>
              <a:t> - </a:t>
            </a:r>
            <a:r>
              <a:rPr lang="en-US" sz="1600" dirty="0" err="1"/>
              <a:t>også</a:t>
            </a:r>
            <a:r>
              <a:rPr lang="en-US" sz="1600" dirty="0"/>
              <a:t> </a:t>
            </a:r>
            <a:r>
              <a:rPr lang="en-US" sz="1600" dirty="0" err="1"/>
              <a:t>godt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vej</a:t>
            </a:r>
            <a:r>
              <a:rPr lang="en-US" sz="1600" dirty="0"/>
              <a:t>.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DC2F10B-F98F-FF32-EF22-EF7CEBD7F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UKFS webinar </a:t>
            </a:r>
            <a:endParaRPr lang="da-DK"/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8B46E46B-2FAD-42EE-2B77-3FDAB1E2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316" y="0"/>
            <a:ext cx="4110100" cy="5143500"/>
          </a:xfrm>
          <a:prstGeom prst="rect">
            <a:avLst/>
          </a:prstGeom>
          <a:noFill/>
        </p:spPr>
      </p:pic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id="{B6307676-856D-2969-3090-A535DADCD90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15816" y="2938468"/>
            <a:ext cx="1219304" cy="487406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88F068CC-A1D4-42F4-1443-C7F12526062C}"/>
              </a:ext>
            </a:extLst>
          </p:cNvPr>
          <p:cNvSpPr txBox="1"/>
          <p:nvPr/>
        </p:nvSpPr>
        <p:spPr>
          <a:xfrm>
            <a:off x="7020272" y="145182"/>
            <a:ext cx="1706488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kern="0" dirty="0">
                <a:solidFill>
                  <a:srgbClr val="92D050"/>
                </a:solidFill>
                <a:latin typeface="Neue Haas Grotesk Text Pro" panose="020B0504020202020204" pitchFamily="34" charset="77"/>
                <a:cs typeface="Arial"/>
              </a:rPr>
              <a:t>Ny løsning VALG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7114E36-6A7D-BB75-783E-DFE2D7FC16D8}"/>
              </a:ext>
            </a:extLst>
          </p:cNvPr>
          <p:cNvSpPr txBox="1"/>
          <p:nvPr/>
        </p:nvSpPr>
        <p:spPr>
          <a:xfrm>
            <a:off x="7380312" y="41151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569B5D5-967F-D587-EAA9-A5337CB3C111}"/>
              </a:ext>
            </a:extLst>
          </p:cNvPr>
          <p:cNvSpPr txBox="1"/>
          <p:nvPr/>
        </p:nvSpPr>
        <p:spPr>
          <a:xfrm>
            <a:off x="7091511" y="1152128"/>
            <a:ext cx="1872977" cy="4115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KP</a:t>
            </a:r>
          </a:p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6901D32-4570-0515-6EFB-02262480C63C}"/>
              </a:ext>
            </a:extLst>
          </p:cNvPr>
          <p:cNvSpPr txBox="1"/>
          <p:nvPr/>
        </p:nvSpPr>
        <p:spPr>
          <a:xfrm>
            <a:off x="7091511" y="1635646"/>
            <a:ext cx="1872976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KY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6F8F958-5FF4-54BD-73CC-B06DD89DD955}"/>
              </a:ext>
            </a:extLst>
          </p:cNvPr>
          <p:cNvSpPr txBox="1"/>
          <p:nvPr/>
        </p:nvSpPr>
        <p:spPr>
          <a:xfrm>
            <a:off x="7113984" y="216140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SAPA</a:t>
            </a:r>
          </a:p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18DB11E-30BD-06C4-B4A1-6A77198796EC}"/>
              </a:ext>
            </a:extLst>
          </p:cNvPr>
          <p:cNvSpPr txBox="1"/>
          <p:nvPr/>
        </p:nvSpPr>
        <p:spPr>
          <a:xfrm>
            <a:off x="7402016" y="307580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KSD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6EBB0B3-D0FD-DD08-F270-1B40C0277A89}"/>
              </a:ext>
            </a:extLst>
          </p:cNvPr>
          <p:cNvSpPr txBox="1"/>
          <p:nvPr/>
        </p:nvSpPr>
        <p:spPr>
          <a:xfrm>
            <a:off x="6609928" y="357986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UDK </a:t>
            </a:r>
          </a:p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76607C8-8765-FEA5-3080-77A41F85220E}"/>
              </a:ext>
            </a:extLst>
          </p:cNvPr>
          <p:cNvSpPr txBox="1"/>
          <p:nvPr/>
        </p:nvSpPr>
        <p:spPr>
          <a:xfrm>
            <a:off x="7236296" y="408391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UDK</a:t>
            </a:r>
          </a:p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97EAC7F-CBA7-D771-DD75-C101D7A1475D}"/>
              </a:ext>
            </a:extLst>
          </p:cNvPr>
          <p:cNvSpPr txBox="1"/>
          <p:nvPr/>
        </p:nvSpPr>
        <p:spPr>
          <a:xfrm>
            <a:off x="6897960" y="460967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 løsning UDK</a:t>
            </a:r>
          </a:p>
          <a:p>
            <a:pPr algn="l">
              <a:spcAft>
                <a:spcPts val="300"/>
              </a:spcAft>
            </a:pPr>
            <a:endParaRPr lang="da-DK" sz="1000" kern="0" dirty="0" err="1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9F8D5D8-0538-A04F-159D-06DED1151AB9}"/>
              </a:ext>
            </a:extLst>
          </p:cNvPr>
          <p:cNvSpPr txBox="1"/>
          <p:nvPr/>
        </p:nvSpPr>
        <p:spPr>
          <a:xfrm>
            <a:off x="5436096" y="64923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kern="0" dirty="0">
                <a:latin typeface="Neue Haas Grotesk Text Pro" panose="020B0504020202020204" pitchFamily="34" charset="77"/>
                <a:cs typeface="Arial"/>
              </a:rPr>
              <a:t>Forlænget i nyt </a:t>
            </a:r>
            <a:r>
              <a:rPr lang="da-DK" kern="0" dirty="0" err="1">
                <a:latin typeface="Neue Haas Grotesk Text Pro" panose="020B0504020202020204" pitchFamily="34" charset="77"/>
                <a:cs typeface="Arial"/>
              </a:rPr>
              <a:t>setup</a:t>
            </a:r>
            <a:r>
              <a:rPr lang="da-DK" kern="0" dirty="0">
                <a:latin typeface="Neue Haas Grotesk Text Pro" panose="020B0504020202020204" pitchFamily="34" charset="77"/>
                <a:cs typeface="Arial"/>
              </a:rPr>
              <a:t> til 31/12-26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FCB22431-5045-0D87-2C27-87CF694EF9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343032" y="987574"/>
            <a:ext cx="876958" cy="144030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068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E8493-B3A3-C2AD-4FCA-E5BFDA4D13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1002" y="708719"/>
            <a:ext cx="6129344" cy="473421"/>
          </a:xfrm>
        </p:spPr>
        <p:txBody>
          <a:bodyPr/>
          <a:lstStyle/>
          <a:p>
            <a:pPr lvl="0"/>
            <a:r>
              <a:rPr lang="da-DK" sz="2025"/>
              <a:t>Udfasning - systemoverblik - forudsætningsløsninger</a:t>
            </a:r>
          </a:p>
        </p:txBody>
      </p:sp>
      <p:graphicFrame>
        <p:nvGraphicFramePr>
          <p:cNvPr id="3" name="Tabel 4">
            <a:extLst>
              <a:ext uri="{FF2B5EF4-FFF2-40B4-BE49-F238E27FC236}">
                <a16:creationId xmlns:a16="http://schemas.microsoft.com/office/drawing/2014/main" id="{5734DE99-DB8E-C7F3-59AF-7E05075D5BA1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90527486"/>
              </p:ext>
            </p:extLst>
          </p:nvPr>
        </p:nvGraphicFramePr>
        <p:xfrm>
          <a:off x="395536" y="51470"/>
          <a:ext cx="8451058" cy="4728256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97682">
                  <a:extLst>
                    <a:ext uri="{9D8B030D-6E8A-4147-A177-3AD203B41FA5}">
                      <a16:colId xmlns:a16="http://schemas.microsoft.com/office/drawing/2014/main" val="1936919056"/>
                    </a:ext>
                  </a:extLst>
                </a:gridCol>
                <a:gridCol w="638422">
                  <a:extLst>
                    <a:ext uri="{9D8B030D-6E8A-4147-A177-3AD203B41FA5}">
                      <a16:colId xmlns:a16="http://schemas.microsoft.com/office/drawing/2014/main" val="2275194379"/>
                    </a:ext>
                  </a:extLst>
                </a:gridCol>
                <a:gridCol w="857511">
                  <a:extLst>
                    <a:ext uri="{9D8B030D-6E8A-4147-A177-3AD203B41FA5}">
                      <a16:colId xmlns:a16="http://schemas.microsoft.com/office/drawing/2014/main" val="1350059488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243637496"/>
                    </a:ext>
                  </a:extLst>
                </a:gridCol>
                <a:gridCol w="655434">
                  <a:extLst>
                    <a:ext uri="{9D8B030D-6E8A-4147-A177-3AD203B41FA5}">
                      <a16:colId xmlns:a16="http://schemas.microsoft.com/office/drawing/2014/main" val="2514102141"/>
                    </a:ext>
                  </a:extLst>
                </a:gridCol>
                <a:gridCol w="1278470">
                  <a:extLst>
                    <a:ext uri="{9D8B030D-6E8A-4147-A177-3AD203B41FA5}">
                      <a16:colId xmlns:a16="http://schemas.microsoft.com/office/drawing/2014/main" val="2724315717"/>
                    </a:ext>
                  </a:extLst>
                </a:gridCol>
                <a:gridCol w="1778558">
                  <a:extLst>
                    <a:ext uri="{9D8B030D-6E8A-4147-A177-3AD203B41FA5}">
                      <a16:colId xmlns:a16="http://schemas.microsoft.com/office/drawing/2014/main" val="735954590"/>
                    </a:ext>
                  </a:extLst>
                </a:gridCol>
                <a:gridCol w="1489668">
                  <a:extLst>
                    <a:ext uri="{9D8B030D-6E8A-4147-A177-3AD203B41FA5}">
                      <a16:colId xmlns:a16="http://schemas.microsoft.com/office/drawing/2014/main" val="3016339538"/>
                    </a:ext>
                  </a:extLst>
                </a:gridCol>
                <a:gridCol w="807243">
                  <a:extLst>
                    <a:ext uri="{9D8B030D-6E8A-4147-A177-3AD203B41FA5}">
                      <a16:colId xmlns:a16="http://schemas.microsoft.com/office/drawing/2014/main" val="1923480138"/>
                    </a:ext>
                  </a:extLst>
                </a:gridCol>
              </a:tblGrid>
              <a:tr h="408496"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Nr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Fag-løsning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Afregnings-metode</a:t>
                      </a:r>
                    </a:p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Opsigelsesvarsel</a:t>
                      </a:r>
                    </a:p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Last mover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Bemærkning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Forventet opsigelse </a:t>
                      </a:r>
                    </a:p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Forslag til tiltag</a:t>
                      </a:r>
                    </a:p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I forlængelse af  møde </a:t>
                      </a:r>
                    </a:p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5.2.24</a:t>
                      </a:r>
                      <a:endParaRPr lang="da-DK" sz="800"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94219715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1*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P-Data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Trappemodel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6 måneder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Valg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ESR trin udløst 01.07.2024 i henhold til aftaler.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/>
                        <a:t>VALG  november 2025 – Opsiges 6 måned forud.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>
                          <a:solidFill>
                            <a:schemeClr val="tx1"/>
                          </a:solidFill>
                        </a:rPr>
                        <a:t>Sikre at trinet gennemføres</a:t>
                      </a:r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146735325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KMD eindkomst/FIF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Forbrugsafregnet model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(6 måneder)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KMD Aktiv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Løsningen hænger aftalemæssigt sammen med KMD indkomst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endParaRPr lang="da-DK" sz="800" dirty="0">
                        <a:highlight>
                          <a:srgbClr val="FF0000"/>
                        </a:highlight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/>
                        <a:t>Se 7</a:t>
                      </a:r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59595064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4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KSP/CICS/LOS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Trappemodel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6 måneder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ESR eller Valg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Burde være en del ny </a:t>
                      </a:r>
                      <a:r>
                        <a:rPr lang="da-DK" sz="800"/>
                        <a:t>ESR aftale</a:t>
                      </a:r>
                      <a:endParaRPr lang="da-DK" sz="800" dirty="0"/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ESR ved </a:t>
                      </a:r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udgang af 2026 </a:t>
                      </a:r>
                      <a:r>
                        <a:rPr lang="da-DK" sz="800" i="1" dirty="0">
                          <a:solidFill>
                            <a:schemeClr val="tx1"/>
                          </a:solidFill>
                        </a:rPr>
                        <a:t>eller VALG </a:t>
                      </a:r>
                      <a:r>
                        <a:rPr lang="da-DK" sz="800" i="1" dirty="0"/>
                        <a:t>ca. november 2025 – Senest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i="1" dirty="0"/>
                        <a:t>Opsiges </a:t>
                      </a:r>
                      <a:r>
                        <a:rPr lang="da-DK" sz="800" i="1" dirty="0" err="1"/>
                        <a:t>ifbn</a:t>
                      </a:r>
                      <a:r>
                        <a:rPr lang="da-DK" sz="800" i="1" dirty="0">
                          <a:solidFill>
                            <a:schemeClr val="tx1"/>
                          </a:solidFill>
                        </a:rPr>
                        <a:t>. med ESR</a:t>
                      </a:r>
                      <a:endParaRPr lang="da-DK" sz="800" i="1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da-DK" sz="800" i="1" dirty="0"/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73063"/>
                  </a:ext>
                </a:extLst>
              </a:tr>
              <a:tr h="882113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KMD Doc2Archive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 err="1"/>
                        <a:t>Forbrugsafreg</a:t>
                      </a:r>
                      <a:r>
                        <a:rPr lang="da-DK" sz="800" dirty="0"/>
                        <a:t>-net model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6 måneder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ESR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Der arbejdes på en løsningsmodel (slette programmel) ift. arkivering ift. fagsystemerne.  </a:t>
                      </a:r>
                    </a:p>
                    <a:p>
                      <a:pPr lvl="0"/>
                      <a:endParaRPr lang="da-DK" sz="8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Obs. på UDK-problemstilling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ESR ved udgang af 2026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/>
                        <a:t>Afleveringer til slutarkiver. Proces forløb aftalt og igangsat, For alle leverancer med månedlig opfølgning i samarbejde med KL. Se efterfølgende slides vedr. arkivering.</a:t>
                      </a:r>
                    </a:p>
                    <a:p>
                      <a:pPr lvl="0"/>
                      <a:endParaRPr lang="da-DK" sz="800" i="1" dirty="0"/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83916671"/>
                  </a:ext>
                </a:extLst>
              </a:tr>
              <a:tr h="408496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dirty="0"/>
                        <a:t>6*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KMD Udbetaling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 err="1"/>
                        <a:t>Forbrugsafreg</a:t>
                      </a:r>
                      <a:r>
                        <a:rPr lang="da-DK" sz="800" dirty="0"/>
                        <a:t>-net model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/>
                        <a:t>12 måneder, Opsigelse forventelig 2026 ult.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/>
                        <a:t>KSD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dirty="0">
                          <a:solidFill>
                            <a:schemeClr val="tx1"/>
                          </a:solidFill>
                        </a:rPr>
                        <a:t>Forventet opsigelse 2026 og alle kommuner faset ind ult. august  jf. KMD plan for levr. af ny kommunal ejet udbetalingskomponent </a:t>
                      </a: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da-DK" sz="800" i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>
                        <a:solidFill>
                          <a:srgbClr val="00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88257"/>
                  </a:ext>
                </a:extLst>
              </a:tr>
              <a:tr h="108013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/>
                        <a:t>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KMD Indkomst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>
                          <a:solidFill>
                            <a:srgbClr val="0070C0"/>
                          </a:solidFill>
                        </a:rPr>
                        <a:t>Trappemodel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6 måneder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SAPA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KP, KSD og KY supplerende opslag.</a:t>
                      </a:r>
                      <a:r>
                        <a:rPr lang="da-DK" sz="800" i="1" dirty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Al direkte anvendelse af </a:t>
                      </a:r>
                      <a:r>
                        <a:rPr lang="da-DK" sz="800" i="1" dirty="0" err="1">
                          <a:solidFill>
                            <a:srgbClr val="0070C0"/>
                          </a:solidFill>
                        </a:rPr>
                        <a:t>KMDindkomst</a:t>
                      </a:r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 i KOMBIT fagsystemer udfaset maj 2023. Dvs.</a:t>
                      </a:r>
                    </a:p>
                    <a:p>
                      <a:pPr lvl="0"/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KSD, KP  og KSD implementeret DUPLA med træk hos SKAT. UFST har meldt ud, at der lukkes for den eksisterende dataadgang til KMD indkomst pr </a:t>
                      </a:r>
                      <a:r>
                        <a:rPr lang="da-DK" sz="800" i="1" u="sng" dirty="0">
                          <a:solidFill>
                            <a:srgbClr val="0070C0"/>
                          </a:solidFill>
                        </a:rPr>
                        <a:t>31/12-24</a:t>
                      </a:r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. KOMBIT udstiller via DUPLA i SAPA fremover.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lvl="0"/>
                      <a:r>
                        <a:rPr lang="da-DK" sz="800" i="1" dirty="0">
                          <a:solidFill>
                            <a:srgbClr val="0070C0"/>
                          </a:solidFill>
                        </a:rPr>
                        <a:t>Opsagt med udgangen af juni 2024 til ikrafttrædelse 6 mdr. efter</a:t>
                      </a:r>
                    </a:p>
                  </a:txBody>
                  <a:tcPr marL="51435" marR="51435" marT="25718" marB="25718">
                    <a:solidFill>
                      <a:srgbClr val="CBC4B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da-DK" sz="800" i="1" dirty="0">
                        <a:solidFill>
                          <a:srgbClr val="0070C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9563840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CA50F660-11E8-D0A1-94B1-2F443F3C005B}"/>
              </a:ext>
            </a:extLst>
          </p:cNvPr>
          <p:cNvSpPr txBox="1"/>
          <p:nvPr/>
        </p:nvSpPr>
        <p:spPr>
          <a:xfrm rot="16200000">
            <a:off x="35497" y="331353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b="1" kern="0" dirty="0">
                <a:latin typeface="Neue Haas Grotesk Text Pro" panose="020B0504020202020204" pitchFamily="34" charset="77"/>
                <a:cs typeface="Arial"/>
              </a:rPr>
              <a:t> Oversigt over forudsætningssystemer og økonomi okt. </a:t>
            </a:r>
            <a:r>
              <a:rPr lang="da-DK" sz="1000" b="1" kern="0">
                <a:latin typeface="Neue Haas Grotesk Text Pro" panose="020B0504020202020204" pitchFamily="34" charset="77"/>
                <a:cs typeface="Arial"/>
              </a:rPr>
              <a:t>2024</a:t>
            </a:r>
            <a:endParaRPr lang="da-DK" sz="1000" b="1" kern="0" dirty="0"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F622418-FAAC-E419-5523-3B0972625EB5}"/>
              </a:ext>
            </a:extLst>
          </p:cNvPr>
          <p:cNvSpPr txBox="1"/>
          <p:nvPr/>
        </p:nvSpPr>
        <p:spPr>
          <a:xfrm>
            <a:off x="755576" y="480399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* Økonomi/omsætning indeholder andre betalinger end monopol anvendelse? Andet forbrug af P-data hjelmes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VIyqA0tYPajlx5s.QZk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YeKHUFTgmANSq4hQK1MQ"/>
</p:tagLst>
</file>

<file path=ppt/theme/theme1.xml><?xml version="1.0" encoding="utf-8"?>
<a:theme xmlns:a="http://schemas.openxmlformats.org/drawingml/2006/main" name="Kontortema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p="http://schemas.openxmlformats.org/presentationml/2006/main" xmlns=""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6DAF6777-821D-41A7-B157-96317E2597F8}" vid="{845E196B-3C5F-475E-9BF8-F468EC165B80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c038af5-0e68-43e5-bb17-957ad6f45f8e}" enabled="0" method="" siteId="{cc038af5-0e68-43e5-bb17-957ad6f45f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KOMBIT-præsentation v.1.1</Template>
  <TotalTime>4257</TotalTime>
  <Words>1346</Words>
  <Application>Microsoft Office PowerPoint</Application>
  <PresentationFormat>Skærmshow (16:9)</PresentationFormat>
  <Paragraphs>321</Paragraphs>
  <Slides>23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CambriaMath</vt:lpstr>
      <vt:lpstr>Helvetica</vt:lpstr>
      <vt:lpstr>Neue Haas Grotesk Text Pro</vt:lpstr>
      <vt:lpstr>Normal systemskrift</vt:lpstr>
      <vt:lpstr>Source Sans Pro Light</vt:lpstr>
      <vt:lpstr>Symbol</vt:lpstr>
      <vt:lpstr>Trebuchet MS</vt:lpstr>
      <vt:lpstr>Wingdings</vt:lpstr>
      <vt:lpstr>Kontortema</vt:lpstr>
      <vt:lpstr>think-cell Slide</vt:lpstr>
      <vt:lpstr>U:KFS grundfortælling og status</vt:lpstr>
      <vt:lpstr>Velkommen til mødet</vt:lpstr>
      <vt:lpstr>Velkommen og dagens agenda</vt:lpstr>
      <vt:lpstr>1: Monopolbrud og udfasning - Rammen og historien</vt:lpstr>
      <vt:lpstr>Rammen</vt:lpstr>
      <vt:lpstr>Rammen</vt:lpstr>
      <vt:lpstr>2: Løsninger og forudsætningssystemer</vt:lpstr>
      <vt:lpstr>UKFS Fagløsninger</vt:lpstr>
      <vt:lpstr>Udfasning - systemoverblik - forudsætningsløsninger</vt:lpstr>
      <vt:lpstr>Udfasning - systemoverblik - forudsætningsløsninger</vt:lpstr>
      <vt:lpstr>Reduktioner pr. løsning (ESR besparelser P+V data er slået igennem pr. 30/6-24 – KMD Valg besparelser pr. 1/10-25)</vt:lpstr>
      <vt:lpstr>Opsamling</vt:lpstr>
      <vt:lpstr>3: Økonomien og løsninger 2024 </vt:lpstr>
      <vt:lpstr>Omsætning 2024 98 kommuner – Hovedtal og sum</vt:lpstr>
      <vt:lpstr>Spørgsmål</vt:lpstr>
      <vt:lpstr>Pause 10 min.</vt:lpstr>
      <vt:lpstr>5: Arkivering</vt:lpstr>
      <vt:lpstr>PowerPoint-præsentation</vt:lpstr>
      <vt:lpstr>Status arkivering</vt:lpstr>
      <vt:lpstr>Arkivering status - Afleveret</vt:lpstr>
      <vt:lpstr>UFST Arkivering</vt:lpstr>
      <vt:lpstr>Spørgsmål: Arkivering</vt:lpstr>
      <vt:lpstr>Kontaktoplysninger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Bøgeskov</dc:creator>
  <cp:lastModifiedBy>Tom Bøgeskov</cp:lastModifiedBy>
  <cp:revision>7</cp:revision>
  <cp:lastPrinted>2017-12-13T14:26:02Z</cp:lastPrinted>
  <dcterms:created xsi:type="dcterms:W3CDTF">2024-08-02T10:47:08Z</dcterms:created>
  <dcterms:modified xsi:type="dcterms:W3CDTF">2025-04-07T09:20:36Z</dcterms:modified>
</cp:coreProperties>
</file>